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6ffc7ba44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6ffc7ba44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4f64394e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4f64394e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4f64394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4f64394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6ffc7ba44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6ffc7ba44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idx="4294967295" type="ctrTitle"/>
          </p:nvPr>
        </p:nvSpPr>
        <p:spPr>
          <a:xfrm>
            <a:off x="407050" y="156850"/>
            <a:ext cx="4825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ENIAC Brazil Expansion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>
            <p:ph idx="4294967295" type="subTitle"/>
          </p:nvPr>
        </p:nvSpPr>
        <p:spPr>
          <a:xfrm>
            <a:off x="407163" y="18326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chemeClr val="dk2"/>
                </a:solidFill>
              </a:rPr>
              <a:t>Exploring new horizons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321975" y="168445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Exploring possible expansion into the Brazilian Market with </a:t>
            </a:r>
            <a:r>
              <a:rPr b="1" lang="en-GB" sz="1600">
                <a:solidFill>
                  <a:schemeClr val="dk1"/>
                </a:solidFill>
              </a:rPr>
              <a:t>Magist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Are Brazilian customers aligned with our </a:t>
            </a:r>
            <a:r>
              <a:rPr b="1" lang="en-GB">
                <a:solidFill>
                  <a:schemeClr val="dk1"/>
                </a:solidFill>
              </a:rPr>
              <a:t>target demographic</a:t>
            </a:r>
            <a:r>
              <a:rPr lang="en-GB"/>
              <a:t>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Magist </a:t>
            </a:r>
            <a:r>
              <a:rPr b="1" lang="en-GB">
                <a:solidFill>
                  <a:schemeClr val="dk1"/>
                </a:solidFill>
              </a:rPr>
              <a:t>deliver</a:t>
            </a:r>
            <a:r>
              <a:rPr lang="en-GB"/>
              <a:t> our products as </a:t>
            </a:r>
            <a:r>
              <a:rPr b="1" lang="en-GB">
                <a:solidFill>
                  <a:schemeClr val="dk1"/>
                </a:solidFill>
              </a:rPr>
              <a:t>quickly</a:t>
            </a:r>
            <a:r>
              <a:rPr lang="en-GB"/>
              <a:t> as our customers expect?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Does our</a:t>
            </a:r>
            <a:r>
              <a:rPr b="1" lang="en-GB"/>
              <a:t> </a:t>
            </a:r>
            <a:r>
              <a:rPr b="1" lang="en-GB">
                <a:solidFill>
                  <a:schemeClr val="dk1"/>
                </a:solidFill>
              </a:rPr>
              <a:t>potential market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/>
              <a:t>in Brazil have a preference for Apple-centric products?</a:t>
            </a:r>
            <a:endParaRPr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8229600" y="143900"/>
            <a:ext cx="745800" cy="2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863925" y="746225"/>
            <a:ext cx="7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ttps://lp-cms-production.imgix.net/2021-12/GettyRF_161720283.jpg?auto=format&amp;q=75&amp;w=1024"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-4307" r="0" t="61568"/>
          <a:stretch/>
        </p:blipFill>
        <p:spPr>
          <a:xfrm>
            <a:off x="-393500" y="3295050"/>
            <a:ext cx="9537499" cy="19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30000" y="1318650"/>
            <a:ext cx="5068500" cy="5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ENIAC </a:t>
            </a:r>
            <a:r>
              <a:rPr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Magist</a:t>
            </a:r>
            <a:r>
              <a:rPr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Low Value Product Partnership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114875" y="2710725"/>
            <a:ext cx="21381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 Price(Magist)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0"/>
          <p:cNvCxnSpPr/>
          <p:nvPr/>
        </p:nvCxnSpPr>
        <p:spPr>
          <a:xfrm>
            <a:off x="3584538" y="25203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5" name="Google Shape;195;p20"/>
          <p:cNvSpPr txBox="1"/>
          <p:nvPr/>
        </p:nvSpPr>
        <p:spPr>
          <a:xfrm>
            <a:off x="6161575" y="2679675"/>
            <a:ext cx="23076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Customer </a:t>
            </a:r>
            <a:r>
              <a:rPr b="1" lang="en-GB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Satisfaction(Magist)  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3691250" y="3250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540€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6116375" y="257175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6212250" y="32051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4.0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6790125" y="4709725"/>
            <a:ext cx="2307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Partner on </a:t>
            </a: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low value products</a:t>
            </a:r>
            <a:r>
              <a:rPr b="1" lang="en-GB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863925" y="746225"/>
            <a:ext cx="7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3781424" y="2679675"/>
            <a:ext cx="213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Average Price (ENIAC)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798250" y="3220750"/>
            <a:ext cx="267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153</a:t>
            </a: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€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Largest market share - São Paulo</a:t>
            </a:r>
            <a:endParaRPr sz="29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863925" y="746225"/>
            <a:ext cx="7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348" y="1853850"/>
            <a:ext cx="386330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Prospective growth chance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>
            <p:ph idx="1" type="body"/>
          </p:nvPr>
        </p:nvSpPr>
        <p:spPr>
          <a:xfrm>
            <a:off x="392950" y="24270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Small, but growing</a:t>
            </a:r>
            <a:r>
              <a:rPr b="1" lang="en-GB" sz="1100"/>
              <a:t> </a:t>
            </a:r>
            <a:r>
              <a:rPr b="1" lang="en-GB" sz="1200">
                <a:solidFill>
                  <a:schemeClr val="dk1"/>
                </a:solidFill>
              </a:rPr>
              <a:t>telephony market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Quickly expanding </a:t>
            </a:r>
            <a:r>
              <a:rPr b="1" lang="en-GB" sz="1200">
                <a:solidFill>
                  <a:schemeClr val="accent3"/>
                </a:solidFill>
              </a:rPr>
              <a:t>premium segment</a:t>
            </a:r>
            <a:endParaRPr b="1" sz="1200">
              <a:solidFill>
                <a:schemeClr val="accent3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3150575" y="1597275"/>
            <a:ext cx="5693100" cy="2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863925" y="746225"/>
            <a:ext cx="7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700" y="1547250"/>
            <a:ext cx="5614099" cy="327102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3244500" y="1296160"/>
            <a:ext cx="58995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754163" y="696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3"/>
                </a:solidFill>
              </a:rPr>
              <a:t>Sellers on the premium phone market</a:t>
            </a:r>
            <a:endParaRPr b="1" sz="18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Sales of </a:t>
            </a:r>
            <a:r>
              <a:rPr lang="en-GB" sz="1100">
                <a:solidFill>
                  <a:schemeClr val="accent3"/>
                </a:solidFill>
              </a:rPr>
              <a:t>Telephony </a:t>
            </a:r>
            <a:r>
              <a:rPr lang="en-GB" sz="1100">
                <a:solidFill>
                  <a:srgbClr val="666666"/>
                </a:solidFill>
              </a:rPr>
              <a:t>devices</a:t>
            </a:r>
            <a:r>
              <a:rPr b="1" lang="en-GB" sz="1400">
                <a:solidFill>
                  <a:srgbClr val="E69138"/>
                </a:solidFill>
              </a:rPr>
              <a:t> </a:t>
            </a:r>
            <a:r>
              <a:rPr lang="en-GB" sz="1000">
                <a:solidFill>
                  <a:srgbClr val="666666"/>
                </a:solidFill>
              </a:rPr>
              <a:t>in </a:t>
            </a:r>
            <a:r>
              <a:rPr lang="en-GB" sz="1000">
                <a:solidFill>
                  <a:srgbClr val="666666"/>
                </a:solidFill>
              </a:rPr>
              <a:t>Brazil</a:t>
            </a:r>
            <a:r>
              <a:rPr lang="en-GB" sz="1000">
                <a:solidFill>
                  <a:srgbClr val="666666"/>
                </a:solidFill>
              </a:rPr>
              <a:t> from 2017/9-2018/9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6731775" y="1817675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41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754173" y="1980476"/>
            <a:ext cx="1066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Premium Vendors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6731775" y="2294100"/>
            <a:ext cx="20424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Vendors of</a:t>
            </a: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500$+ devices</a:t>
            </a:r>
            <a:b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 the</a:t>
            </a:r>
            <a:r>
              <a:rPr lang="en-GB" sz="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last year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731775" y="2903400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616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6731775" y="3375500"/>
            <a:ext cx="20424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Vendors on the whole  </a:t>
            </a: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telephony market</a:t>
            </a:r>
            <a:endParaRPr b="1"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830514" y="2418360"/>
            <a:ext cx="2898263" cy="891075"/>
            <a:chOff x="830514" y="3655200"/>
            <a:chExt cx="2898263" cy="891075"/>
          </a:xfrm>
        </p:grpSpPr>
        <p:sp>
          <p:nvSpPr>
            <p:cNvPr id="231" name="Google Shape;231;p23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23"/>
          <p:cNvGrpSpPr/>
          <p:nvPr/>
        </p:nvGrpSpPr>
        <p:grpSpPr>
          <a:xfrm>
            <a:off x="3788871" y="2418360"/>
            <a:ext cx="1127541" cy="891075"/>
            <a:chOff x="2010996" y="3655200"/>
            <a:chExt cx="1127541" cy="891075"/>
          </a:xfrm>
        </p:grpSpPr>
        <p:sp>
          <p:nvSpPr>
            <p:cNvPr id="282" name="Google Shape;282;p23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3"/>
          <p:cNvSpPr txBox="1"/>
          <p:nvPr/>
        </p:nvSpPr>
        <p:spPr>
          <a:xfrm>
            <a:off x="8229600" y="143900"/>
            <a:ext cx="745800" cy="2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5" name="Google Shape;295;p23"/>
          <p:cNvGrpSpPr/>
          <p:nvPr/>
        </p:nvGrpSpPr>
        <p:grpSpPr>
          <a:xfrm>
            <a:off x="830514" y="2418225"/>
            <a:ext cx="537425" cy="327628"/>
            <a:chOff x="830389" y="2345225"/>
            <a:chExt cx="537425" cy="327628"/>
          </a:xfrm>
        </p:grpSpPr>
        <p:sp>
          <p:nvSpPr>
            <p:cNvPr id="296" name="Google Shape;296;p23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8245600" y="5276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idx="1" type="body"/>
          </p:nvPr>
        </p:nvSpPr>
        <p:spPr>
          <a:xfrm>
            <a:off x="754530" y="870525"/>
            <a:ext cx="30657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3"/>
                </a:solidFill>
              </a:rPr>
              <a:t>Delivery Rate Efficiency</a:t>
            </a:r>
            <a:endParaRPr b="1" sz="15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E69138"/>
              </a:solidFill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54179" y="1811083"/>
            <a:ext cx="7458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739425" y="2019412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8.6</a:t>
            </a: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6731750" y="2251487"/>
            <a:ext cx="2265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Products delivered within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days</a:t>
            </a: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order placement in the last year but jumped to </a:t>
            </a:r>
            <a:r>
              <a:rPr b="1" lang="en-GB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37%</a:t>
            </a:r>
            <a:r>
              <a:rPr b="1" lang="en-GB" sz="12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delivered within</a:t>
            </a:r>
            <a:r>
              <a:rPr b="1" lang="en-GB" sz="17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 7 days</a:t>
            </a:r>
            <a:endParaRPr b="1" sz="17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754172" y="3121062"/>
            <a:ext cx="1264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6731775" y="3314512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87.3</a:t>
            </a: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6731775" y="3696712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Products delivered within 3 days were in</a:t>
            </a:r>
            <a:r>
              <a:rPr lang="en-GB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São Paulo</a:t>
            </a:r>
            <a:endParaRPr b="1"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2" name="Google Shape;312;p24"/>
          <p:cNvGrpSpPr/>
          <p:nvPr/>
        </p:nvGrpSpPr>
        <p:grpSpPr>
          <a:xfrm>
            <a:off x="830514" y="3366812"/>
            <a:ext cx="5849467" cy="891075"/>
            <a:chOff x="830514" y="3655200"/>
            <a:chExt cx="5849467" cy="891075"/>
          </a:xfrm>
        </p:grpSpPr>
        <p:sp>
          <p:nvSpPr>
            <p:cNvPr id="313" name="Google Shape;313;p24"/>
            <p:cNvSpPr/>
            <p:nvPr/>
          </p:nvSpPr>
          <p:spPr>
            <a:xfrm>
              <a:off x="830514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1420755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552441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142682" y="36552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830514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420755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5552441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6142682" y="374910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830514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1420755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5552441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142682" y="3843019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830514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1420755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5552441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6142682" y="393692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830514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420755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5552441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6142682" y="4030838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30514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1420755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5552441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6142682" y="4124747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830514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1420755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5552441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6142682" y="421865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830514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1420755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3191478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4962200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5552441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142682" y="4312566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830514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1420755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3191478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4962200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552441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6142682" y="44064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830514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1420755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3191478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4962200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5552441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142682" y="450037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4"/>
          <p:cNvGrpSpPr/>
          <p:nvPr/>
        </p:nvGrpSpPr>
        <p:grpSpPr>
          <a:xfrm>
            <a:off x="830389" y="2056837"/>
            <a:ext cx="5849592" cy="891075"/>
            <a:chOff x="830389" y="2345225"/>
            <a:chExt cx="5849592" cy="891075"/>
          </a:xfrm>
        </p:grpSpPr>
        <p:sp>
          <p:nvSpPr>
            <p:cNvPr id="387" name="Google Shape;387;p24"/>
            <p:cNvSpPr/>
            <p:nvPr/>
          </p:nvSpPr>
          <p:spPr>
            <a:xfrm>
              <a:off x="830514" y="2345225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142682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30514" y="243913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142682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830389" y="2533044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6142557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830514" y="262695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142682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830514" y="2720863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6142682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830514" y="2814772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6142682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830514" y="290868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6142682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830514" y="3002591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6142682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30514" y="3096500"/>
              <a:ext cx="537300" cy="45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6142682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6142682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24"/>
          <p:cNvGrpSpPr/>
          <p:nvPr/>
        </p:nvGrpSpPr>
        <p:grpSpPr>
          <a:xfrm>
            <a:off x="4379041" y="2056837"/>
            <a:ext cx="537425" cy="891075"/>
            <a:chOff x="5552316" y="2345225"/>
            <a:chExt cx="537425" cy="891075"/>
          </a:xfrm>
        </p:grpSpPr>
        <p:sp>
          <p:nvSpPr>
            <p:cNvPr id="422" name="Google Shape;422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4"/>
          <p:cNvGrpSpPr/>
          <p:nvPr/>
        </p:nvGrpSpPr>
        <p:grpSpPr>
          <a:xfrm>
            <a:off x="2602591" y="2056837"/>
            <a:ext cx="537425" cy="891075"/>
            <a:chOff x="5552316" y="2345225"/>
            <a:chExt cx="537425" cy="891075"/>
          </a:xfrm>
        </p:grpSpPr>
        <p:sp>
          <p:nvSpPr>
            <p:cNvPr id="433" name="Google Shape;433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24"/>
          <p:cNvGrpSpPr/>
          <p:nvPr/>
        </p:nvGrpSpPr>
        <p:grpSpPr>
          <a:xfrm>
            <a:off x="3198853" y="2056837"/>
            <a:ext cx="537425" cy="891075"/>
            <a:chOff x="5552316" y="2345225"/>
            <a:chExt cx="537425" cy="891075"/>
          </a:xfrm>
        </p:grpSpPr>
        <p:sp>
          <p:nvSpPr>
            <p:cNvPr id="444" name="Google Shape;444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4"/>
          <p:cNvGrpSpPr/>
          <p:nvPr/>
        </p:nvGrpSpPr>
        <p:grpSpPr>
          <a:xfrm>
            <a:off x="3788941" y="2056837"/>
            <a:ext cx="537425" cy="891075"/>
            <a:chOff x="5552316" y="2345225"/>
            <a:chExt cx="537425" cy="891075"/>
          </a:xfrm>
        </p:grpSpPr>
        <p:sp>
          <p:nvSpPr>
            <p:cNvPr id="455" name="Google Shape;455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24"/>
          <p:cNvGrpSpPr/>
          <p:nvPr/>
        </p:nvGrpSpPr>
        <p:grpSpPr>
          <a:xfrm>
            <a:off x="4965312" y="2526362"/>
            <a:ext cx="537425" cy="421538"/>
            <a:chOff x="4962075" y="2345225"/>
            <a:chExt cx="537425" cy="421538"/>
          </a:xfrm>
        </p:grpSpPr>
        <p:sp>
          <p:nvSpPr>
            <p:cNvPr id="466" name="Google Shape;466;p24"/>
            <p:cNvSpPr/>
            <p:nvPr/>
          </p:nvSpPr>
          <p:spPr>
            <a:xfrm>
              <a:off x="4962200" y="2345225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4962200" y="243913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4962075" y="2533044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4962200" y="262695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4962200" y="2720863"/>
              <a:ext cx="537300" cy="45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4"/>
          <p:cNvSpPr/>
          <p:nvPr/>
        </p:nvSpPr>
        <p:spPr>
          <a:xfrm>
            <a:off x="838616" y="2902012"/>
            <a:ext cx="537300" cy="45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24"/>
          <p:cNvGrpSpPr/>
          <p:nvPr/>
        </p:nvGrpSpPr>
        <p:grpSpPr>
          <a:xfrm>
            <a:off x="3788871" y="3366812"/>
            <a:ext cx="1717782" cy="891075"/>
            <a:chOff x="2010996" y="3655200"/>
            <a:chExt cx="1717782" cy="891075"/>
          </a:xfrm>
        </p:grpSpPr>
        <p:sp>
          <p:nvSpPr>
            <p:cNvPr id="473" name="Google Shape;473;p24"/>
            <p:cNvSpPr/>
            <p:nvPr/>
          </p:nvSpPr>
          <p:spPr>
            <a:xfrm>
              <a:off x="2010996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2601237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3191478" y="3655200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2010996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2601237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3191478" y="374910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2010996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2601237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191478" y="3843019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2010996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2601237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3191478" y="393692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010996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601237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191478" y="4030838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2010996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601237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3191478" y="4124747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2010996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601237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3191478" y="421865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010996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2601237" y="4312566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2010996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601237" y="44064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010996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601237" y="4500375"/>
              <a:ext cx="537300" cy="4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24"/>
          <p:cNvSpPr txBox="1"/>
          <p:nvPr/>
        </p:nvSpPr>
        <p:spPr>
          <a:xfrm>
            <a:off x="8245600" y="5276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24"/>
          <p:cNvSpPr txBox="1"/>
          <p:nvPr/>
        </p:nvSpPr>
        <p:spPr>
          <a:xfrm>
            <a:off x="8229600" y="143900"/>
            <a:ext cx="745800" cy="2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02" name="Google Shape;502;p24"/>
          <p:cNvGrpSpPr/>
          <p:nvPr/>
        </p:nvGrpSpPr>
        <p:grpSpPr>
          <a:xfrm>
            <a:off x="1416241" y="2056837"/>
            <a:ext cx="537425" cy="891075"/>
            <a:chOff x="5552316" y="2345225"/>
            <a:chExt cx="537425" cy="891075"/>
          </a:xfrm>
        </p:grpSpPr>
        <p:sp>
          <p:nvSpPr>
            <p:cNvPr id="503" name="Google Shape;503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4"/>
          <p:cNvGrpSpPr/>
          <p:nvPr/>
        </p:nvGrpSpPr>
        <p:grpSpPr>
          <a:xfrm>
            <a:off x="2018666" y="2056837"/>
            <a:ext cx="537425" cy="891075"/>
            <a:chOff x="5552316" y="2345225"/>
            <a:chExt cx="537425" cy="891075"/>
          </a:xfrm>
        </p:grpSpPr>
        <p:sp>
          <p:nvSpPr>
            <p:cNvPr id="514" name="Google Shape;514;p24"/>
            <p:cNvSpPr/>
            <p:nvPr/>
          </p:nvSpPr>
          <p:spPr>
            <a:xfrm>
              <a:off x="5552441" y="2345225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5552441" y="243913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5552316" y="2533044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5552441" y="262695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5552441" y="2720863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5552441" y="2814772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5552441" y="2908681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5552441" y="3002591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5552441" y="3096500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5552441" y="3190400"/>
              <a:ext cx="537300" cy="459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25"/>
          <p:cNvSpPr txBox="1"/>
          <p:nvPr/>
        </p:nvSpPr>
        <p:spPr>
          <a:xfrm>
            <a:off x="68599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2019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25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São Paulo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25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Trial Market</a:t>
            </a:r>
            <a:endParaRPr sz="1000"/>
          </a:p>
        </p:txBody>
      </p:sp>
      <p:sp>
        <p:nvSpPr>
          <p:cNvPr id="532" name="Google Shape;532;p25"/>
          <p:cNvSpPr txBox="1"/>
          <p:nvPr/>
        </p:nvSpPr>
        <p:spPr>
          <a:xfrm>
            <a:off x="35106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2020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25"/>
          <p:cNvSpPr txBox="1"/>
          <p:nvPr>
            <p:ph type="title"/>
          </p:nvPr>
        </p:nvSpPr>
        <p:spPr>
          <a:xfrm>
            <a:off x="36025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Paraná</a:t>
            </a:r>
            <a:endParaRPr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25"/>
          <p:cNvSpPr txBox="1"/>
          <p:nvPr>
            <p:ph idx="4294967295" type="body"/>
          </p:nvPr>
        </p:nvSpPr>
        <p:spPr>
          <a:xfrm>
            <a:off x="3602499" y="4068525"/>
            <a:ext cx="15702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Proposed expansion</a:t>
            </a:r>
            <a:endParaRPr sz="1000"/>
          </a:p>
        </p:txBody>
      </p:sp>
      <p:sp>
        <p:nvSpPr>
          <p:cNvPr id="535" name="Google Shape;535;p25"/>
          <p:cNvSpPr txBox="1"/>
          <p:nvPr/>
        </p:nvSpPr>
        <p:spPr>
          <a:xfrm>
            <a:off x="6046513" y="3482641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Q4’20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25"/>
          <p:cNvSpPr txBox="1"/>
          <p:nvPr>
            <p:ph type="title"/>
          </p:nvPr>
        </p:nvSpPr>
        <p:spPr>
          <a:xfrm>
            <a:off x="5586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Rio de Janeiro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25"/>
          <p:cNvSpPr txBox="1"/>
          <p:nvPr>
            <p:ph idx="4294967295" type="body"/>
          </p:nvPr>
        </p:nvSpPr>
        <p:spPr>
          <a:xfrm>
            <a:off x="5586899" y="2509675"/>
            <a:ext cx="24552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Assessment of </a:t>
            </a:r>
            <a:r>
              <a:rPr lang="en-GB" sz="1000">
                <a:solidFill>
                  <a:schemeClr val="dk1"/>
                </a:solidFill>
              </a:rPr>
              <a:t>Magist</a:t>
            </a:r>
            <a:r>
              <a:rPr lang="en-GB" sz="1000"/>
              <a:t> contract renewal</a:t>
            </a:r>
            <a:endParaRPr sz="1000"/>
          </a:p>
        </p:txBody>
      </p:sp>
      <p:pic>
        <p:nvPicPr>
          <p:cNvPr descr="shutterstock_429987889_edited.jpg" id="538" name="Google Shape;538;p25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25"/>
          <p:cNvGrpSpPr/>
          <p:nvPr/>
        </p:nvGrpSpPr>
        <p:grpSpPr>
          <a:xfrm>
            <a:off x="1042775" y="2957340"/>
            <a:ext cx="92400" cy="411825"/>
            <a:chOff x="845575" y="2563700"/>
            <a:chExt cx="92400" cy="411825"/>
          </a:xfrm>
        </p:grpSpPr>
        <p:cxnSp>
          <p:nvCxnSpPr>
            <p:cNvPr id="540" name="Google Shape;540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1" name="Google Shape;541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25"/>
          <p:cNvGrpSpPr/>
          <p:nvPr/>
        </p:nvGrpSpPr>
        <p:grpSpPr>
          <a:xfrm>
            <a:off x="6346675" y="2957340"/>
            <a:ext cx="92400" cy="411825"/>
            <a:chOff x="845575" y="2563700"/>
            <a:chExt cx="92400" cy="411825"/>
          </a:xfrm>
        </p:grpSpPr>
        <p:cxnSp>
          <p:nvCxnSpPr>
            <p:cNvPr id="543" name="Google Shape;543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4" name="Google Shape;544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25"/>
          <p:cNvSpPr txBox="1"/>
          <p:nvPr/>
        </p:nvSpPr>
        <p:spPr>
          <a:xfrm>
            <a:off x="863925" y="746225"/>
            <a:ext cx="7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ENIAC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ttps://lp-cms-production.imgix.net/2021-12/GettyRF_161720283.jpg?auto=format&amp;q=75&amp;w=1024" id="546" name="Google Shape;546;p25"/>
          <p:cNvPicPr preferRelativeResize="0"/>
          <p:nvPr/>
        </p:nvPicPr>
        <p:blipFill rotWithShape="1">
          <a:blip r:embed="rId4">
            <a:alphaModFix/>
          </a:blip>
          <a:srcRect b="-49713" l="-4307" r="0" t="94549"/>
          <a:stretch/>
        </p:blipFill>
        <p:spPr>
          <a:xfrm>
            <a:off x="-393500" y="3300425"/>
            <a:ext cx="9537499" cy="189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25"/>
          <p:cNvGrpSpPr/>
          <p:nvPr/>
        </p:nvGrpSpPr>
        <p:grpSpPr>
          <a:xfrm rot="10800000">
            <a:off x="3837350" y="3442217"/>
            <a:ext cx="92400" cy="411825"/>
            <a:chOff x="2070100" y="2563700"/>
            <a:chExt cx="92400" cy="411825"/>
          </a:xfrm>
        </p:grpSpPr>
        <p:cxnSp>
          <p:nvCxnSpPr>
            <p:cNvPr id="548" name="Google Shape;548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9" name="Google Shape;549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6"/>
          <p:cNvSpPr txBox="1"/>
          <p:nvPr/>
        </p:nvSpPr>
        <p:spPr>
          <a:xfrm>
            <a:off x="218225" y="153750"/>
            <a:ext cx="466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4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